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72" r:id="rId5"/>
    <p:sldId id="260" r:id="rId6"/>
    <p:sldId id="262" r:id="rId7"/>
    <p:sldId id="263" r:id="rId8"/>
    <p:sldId id="264" r:id="rId9"/>
    <p:sldId id="266" r:id="rId10"/>
    <p:sldId id="267" r:id="rId11"/>
    <p:sldId id="273" r:id="rId12"/>
    <p:sldId id="268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673E1-8B73-496B-959D-21E0F56CD691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DA4DE-0137-4757-8607-19F20C44E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95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DA4DE-0137-4757-8607-19F20C44ECA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40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3730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43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3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874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29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98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76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54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22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22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51D8ED5-F490-42C9-90D2-265CC3EDE422}" type="datetimeFigureOut">
              <a:rPr lang="ru-RU" smtClean="0"/>
              <a:t>28.11.2020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59576D-2359-43AF-AD0D-44A08E1D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70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5237" y="1308846"/>
            <a:ext cx="7545105" cy="2589890"/>
          </a:xfrm>
        </p:spPr>
        <p:txBody>
          <a:bodyPr>
            <a:normAutofit/>
          </a:bodyPr>
          <a:lstStyle/>
          <a:p>
            <a:r>
              <a:rPr lang="ru-RU" sz="9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Метеориты</a:t>
            </a:r>
            <a:r>
              <a:rPr lang="en-US" sz="9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n-US" sz="9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ru-RU" sz="9600" b="1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7492458" y="6012180"/>
            <a:ext cx="4699542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Подготовил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ru-RU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Логунов Артём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Группа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:105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9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775" y="113829"/>
            <a:ext cx="449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3"/>
            </a:pPr>
            <a:r>
              <a:rPr lang="ru-RU" sz="1400" dirty="0" smtClean="0">
                <a:solidFill>
                  <a:schemeClr val="bg1"/>
                </a:solidFill>
              </a:rPr>
              <a:t>Определите</a:t>
            </a:r>
            <a:r>
              <a:rPr lang="ru-RU" sz="1400" dirty="0">
                <a:solidFill>
                  <a:schemeClr val="bg1"/>
                </a:solidFill>
              </a:rPr>
              <a:t>, имеет ли камень кору плавления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5540"/>
          <a:stretch/>
        </p:blipFill>
        <p:spPr>
          <a:xfrm>
            <a:off x="1121233" y="855859"/>
            <a:ext cx="3306562" cy="234253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5104250" y="209528"/>
            <a:ext cx="54529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 startAt="4"/>
            </a:pPr>
            <a:r>
              <a:rPr lang="ru-RU" sz="1400" dirty="0">
                <a:solidFill>
                  <a:schemeClr val="bg1"/>
                </a:solidFill>
              </a:rPr>
              <a:t>Проверьте с помощью магнита, обладает ли ваш камень магнитными свойствами.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b="5236"/>
          <a:stretch/>
        </p:blipFill>
        <p:spPr>
          <a:xfrm>
            <a:off x="6177425" y="855859"/>
            <a:ext cx="3306562" cy="235006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496998" y="3389783"/>
            <a:ext cx="4659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6"/>
            </a:pPr>
            <a:r>
              <a:rPr lang="ru-RU" sz="1400" dirty="0" err="1" smtClean="0">
                <a:solidFill>
                  <a:schemeClr val="bg1"/>
                </a:solidFill>
              </a:rPr>
              <a:t>Пошлифуйте</a:t>
            </a:r>
            <a:r>
              <a:rPr lang="ru-RU" sz="1400" dirty="0" smtClean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камень напильником и поищите на месте шлифовки блестящие металлические чешуйки.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b="4731"/>
          <a:stretch/>
        </p:blipFill>
        <p:spPr>
          <a:xfrm>
            <a:off x="1121233" y="4175975"/>
            <a:ext cx="3306562" cy="236259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20830" y="3428689"/>
            <a:ext cx="4659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5"/>
            </a:pPr>
            <a:r>
              <a:rPr lang="ru-RU" sz="1400" dirty="0" smtClean="0">
                <a:solidFill>
                  <a:schemeClr val="bg1"/>
                </a:solidFill>
              </a:rPr>
              <a:t>Поцарапайте </a:t>
            </a:r>
            <a:r>
              <a:rPr lang="ru-RU" sz="1400" dirty="0">
                <a:solidFill>
                  <a:schemeClr val="bg1"/>
                </a:solidFill>
              </a:rPr>
              <a:t>камнем неглазурованную керамику, чтобы посмотреть, оставляет ли он на ней черту.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/>
          <a:srcRect b="4959"/>
          <a:stretch/>
        </p:blipFill>
        <p:spPr>
          <a:xfrm>
            <a:off x="6169482" y="4175975"/>
            <a:ext cx="3314505" cy="236259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Управляющая кнопка: назад 11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далее 13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86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3299" y="1635222"/>
            <a:ext cx="4754842" cy="4351337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Распилить образец, отполировать его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пока </a:t>
            </a:r>
            <a:r>
              <a:rPr lang="ru-RU" dirty="0">
                <a:solidFill>
                  <a:schemeClr val="bg1"/>
                </a:solidFill>
              </a:rPr>
              <a:t>он не начнёт </a:t>
            </a:r>
            <a:r>
              <a:rPr lang="ru-RU" dirty="0" smtClean="0">
                <a:solidFill>
                  <a:schemeClr val="bg1"/>
                </a:solidFill>
              </a:rPr>
              <a:t>блестеть.</a:t>
            </a: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Приготовить раствор </a:t>
            </a:r>
            <a:r>
              <a:rPr lang="ru-RU" dirty="0">
                <a:solidFill>
                  <a:schemeClr val="bg1"/>
                </a:solidFill>
              </a:rPr>
              <a:t>из спирта и азотной кислоты в пропорции </a:t>
            </a:r>
            <a:r>
              <a:rPr lang="ru-RU" dirty="0" smtClean="0">
                <a:solidFill>
                  <a:schemeClr val="bg1"/>
                </a:solidFill>
              </a:rPr>
              <a:t>10</a:t>
            </a:r>
            <a:r>
              <a:rPr lang="en-US" dirty="0" smtClean="0">
                <a:solidFill>
                  <a:schemeClr val="bg1"/>
                </a:solidFill>
              </a:rPr>
              <a:t>:1</a:t>
            </a:r>
            <a:endParaRPr lang="ru-RU" dirty="0">
              <a:solidFill>
                <a:schemeClr val="bg1"/>
              </a:solidFill>
            </a:endParaRPr>
          </a:p>
          <a:p>
            <a:pPr marL="342900" indent="-342900"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Опустить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ru-RU" dirty="0" smtClean="0">
                <a:solidFill>
                  <a:schemeClr val="bg1"/>
                </a:solidFill>
              </a:rPr>
              <a:t>полученный раствор </a:t>
            </a:r>
            <a:r>
              <a:rPr lang="ru-RU" dirty="0">
                <a:solidFill>
                  <a:schemeClr val="bg1"/>
                </a:solidFill>
              </a:rPr>
              <a:t>имеющийся образец. </a:t>
            </a:r>
            <a:endParaRPr lang="ru-RU" dirty="0" smtClean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ru-RU" dirty="0" smtClean="0">
                <a:solidFill>
                  <a:schemeClr val="bg1"/>
                </a:solidFill>
              </a:rPr>
              <a:t>Если </a:t>
            </a:r>
            <a:r>
              <a:rPr lang="ru-RU" dirty="0">
                <a:solidFill>
                  <a:schemeClr val="bg1"/>
                </a:solidFill>
              </a:rPr>
              <a:t>это метеоритный элемент, через какое-то время на его поверхности будут замечены металлические кристаллы. У каменного тела они напоминают зёрна, у железного метеорита они будут походить на полоски.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57072" y="-287383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Химический анализ</a:t>
            </a:r>
            <a:endParaRPr lang="ru-RU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17" y="1466757"/>
            <a:ext cx="4019344" cy="39589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5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974" y="2297574"/>
            <a:ext cx="4022647" cy="435133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Тип</a:t>
            </a:r>
          </a:p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Вес</a:t>
            </a:r>
          </a:p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Редкость</a:t>
            </a:r>
          </a:p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Состояние сохранение</a:t>
            </a:r>
          </a:p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Научная значимость</a:t>
            </a:r>
          </a:p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История падения </a:t>
            </a:r>
          </a:p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Общая внешняя привлекательность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57072" y="-35355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Рыночные цены метеоритов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974" y="1314881"/>
            <a:ext cx="3167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Факторы, влияющие на цену метеорита: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77877"/>
              </p:ext>
            </p:extLst>
          </p:nvPr>
        </p:nvGraphicFramePr>
        <p:xfrm>
          <a:off x="4091708" y="1607487"/>
          <a:ext cx="6764511" cy="404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2125">
                  <a:extLst>
                    <a:ext uri="{9D8B030D-6E8A-4147-A177-3AD203B41FA5}">
                      <a16:colId xmlns:a16="http://schemas.microsoft.com/office/drawing/2014/main" val="2783330931"/>
                    </a:ext>
                  </a:extLst>
                </a:gridCol>
                <a:gridCol w="3252386">
                  <a:extLst>
                    <a:ext uri="{9D8B030D-6E8A-4147-A177-3AD203B41FA5}">
                      <a16:colId xmlns:a16="http://schemas.microsoft.com/office/drawing/2014/main" val="1600454128"/>
                    </a:ext>
                  </a:extLst>
                </a:gridCol>
              </a:tblGrid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Название</a:t>
                      </a:r>
                      <a:r>
                        <a:rPr lang="en-US" sz="1200" dirty="0" smtClean="0"/>
                        <a:t>/</a:t>
                      </a:r>
                      <a:r>
                        <a:rPr lang="ru-RU" sz="1200" dirty="0" smtClean="0"/>
                        <a:t>тип</a:t>
                      </a:r>
                      <a:r>
                        <a:rPr lang="ru-RU" sz="1200" baseline="0" dirty="0" smtClean="0"/>
                        <a:t> метеорита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Цена</a:t>
                      </a:r>
                      <a:r>
                        <a:rPr lang="ru-RU" sz="1200" baseline="0" dirty="0" smtClean="0"/>
                        <a:t> за 1г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087533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Каменные хондриты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65 рублей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4554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Железные метеориты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140 </a:t>
                      </a:r>
                      <a:r>
                        <a:rPr lang="ru-RU" sz="1200" dirty="0" smtClean="0"/>
                        <a:t>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44784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Привлекательные камни из </a:t>
                      </a:r>
                      <a:r>
                        <a:rPr lang="ru-RU" sz="1200" dirty="0" err="1" smtClean="0"/>
                        <a:t>Гао-Гени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150 ру</a:t>
                      </a:r>
                      <a:r>
                        <a:rPr lang="ru-RU" sz="1200" baseline="0" dirty="0" smtClean="0"/>
                        <a:t>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144748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Частицы метеоритного дождя </a:t>
                      </a:r>
                      <a:r>
                        <a:rPr lang="ru-RU" sz="1200" dirty="0" err="1" smtClean="0"/>
                        <a:t>Дронино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218 ру</a:t>
                      </a:r>
                      <a:r>
                        <a:rPr lang="ru-RU" sz="1200" baseline="0" dirty="0" smtClean="0"/>
                        <a:t>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248300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Сихотэ-Алинь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300-400 рублей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70860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Железо каменный палласит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1200</a:t>
                      </a:r>
                      <a:r>
                        <a:rPr lang="ru-RU" sz="1200" baseline="0" dirty="0" smtClean="0"/>
                        <a:t> </a:t>
                      </a:r>
                      <a:r>
                        <a:rPr lang="ru-RU" sz="1200" baseline="0" dirty="0" smtClean="0"/>
                        <a:t>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9927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 smtClean="0"/>
                        <a:t>Сеймчанский</a:t>
                      </a:r>
                      <a:r>
                        <a:rPr lang="ru-RU" sz="1200" dirty="0" smtClean="0"/>
                        <a:t> метеорит (Палласит)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1200 рублей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218"/>
                  </a:ext>
                </a:extLst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 smtClean="0"/>
                        <a:t>Диогенит</a:t>
                      </a:r>
                      <a:r>
                        <a:rPr lang="ru-RU" sz="1200" dirty="0" smtClean="0"/>
                        <a:t> </a:t>
                      </a:r>
                      <a:r>
                        <a:rPr lang="ru-RU" sz="1200" dirty="0" err="1" smtClean="0"/>
                        <a:t>Татауин</a:t>
                      </a:r>
                      <a:r>
                        <a:rPr lang="ru-RU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3875 рублей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11268"/>
                  </a:ext>
                </a:extLst>
              </a:tr>
              <a:tr h="631335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Редкие примеры образцов с Луны или Марса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до 77510</a:t>
                      </a:r>
                      <a:r>
                        <a:rPr lang="ru-RU" sz="1200" baseline="0" dirty="0" smtClean="0"/>
                        <a:t> рублей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071431"/>
                  </a:ext>
                </a:extLst>
              </a:tr>
            </a:tbl>
          </a:graphicData>
        </a:graphic>
      </p:graphicFrame>
      <p:sp>
        <p:nvSpPr>
          <p:cNvPr id="9" name="Управляющая кнопка: назад 8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далее 9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69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1228" y="1038179"/>
            <a:ext cx="8595360" cy="435133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http://galspace.spb.ru/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https://ru.wikipedia.org/wiki/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https://ru.wikihow.com/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http://skolko-poluchaet.ru/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http://www.meteoritica.ru/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https://dedantikvar.com/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57072" y="-287383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Список литературы</a:t>
            </a:r>
          </a:p>
        </p:txBody>
      </p:sp>
      <p:sp>
        <p:nvSpPr>
          <p:cNvPr id="6" name="Управляющая кнопка: назад 5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домой 1">
            <a:hlinkClick r:id="" action="ppaction://hlinkshowjump?jump=firstslide" highlightClick="1"/>
          </p:cNvPr>
          <p:cNvSpPr/>
          <p:nvPr/>
        </p:nvSpPr>
        <p:spPr>
          <a:xfrm>
            <a:off x="11376212" y="5907742"/>
            <a:ext cx="779929" cy="744069"/>
          </a:xfrm>
          <a:prstGeom prst="actionButtonHo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1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2069" y="-389176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Метеориты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9464" y="936386"/>
            <a:ext cx="5024628" cy="4351337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Метеориты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- тела </a:t>
            </a:r>
            <a:r>
              <a:rPr lang="ru-RU" dirty="0">
                <a:solidFill>
                  <a:schemeClr val="bg1"/>
                </a:solidFill>
              </a:rPr>
              <a:t>космического происхождения, достигшие земной поверхности, или другого крупного небесного тела. </a:t>
            </a: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Управляющая кнопка: назад 4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5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743316" y="127216"/>
            <a:ext cx="10320986" cy="13255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Современная классификация метеоритов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1591294" y="1199408"/>
            <a:ext cx="1662545" cy="2280062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5903809" y="1644724"/>
            <a:ext cx="1" cy="261455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352946" y="1199408"/>
            <a:ext cx="1662545" cy="2280062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8116" y="3474444"/>
            <a:ext cx="24753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Каменные</a:t>
            </a:r>
            <a:r>
              <a:rPr lang="en-US" sz="3200" b="1" dirty="0" smtClean="0">
                <a:solidFill>
                  <a:schemeClr val="bg1"/>
                </a:solidFill>
              </a:rPr>
              <a:t/>
            </a:r>
            <a:br>
              <a:rPr lang="en-US" sz="3200" b="1" dirty="0" smtClean="0">
                <a:solidFill>
                  <a:schemeClr val="bg1"/>
                </a:solidFill>
              </a:rPr>
            </a:b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85545" y="3535998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Железокаменные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64642" y="4259274"/>
            <a:ext cx="247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Железные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902" y="5357610"/>
            <a:ext cx="1091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Джордж </a:t>
            </a:r>
            <a:r>
              <a:rPr lang="ru-RU" dirty="0" err="1">
                <a:solidFill>
                  <a:schemeClr val="bg1"/>
                </a:solidFill>
              </a:rPr>
              <a:t>Терланд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Прайор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создал </a:t>
            </a:r>
            <a:r>
              <a:rPr lang="ru-RU" dirty="0">
                <a:solidFill>
                  <a:schemeClr val="bg1"/>
                </a:solidFill>
              </a:rPr>
              <a:t>классификацию на основе минералогических и химических </a:t>
            </a:r>
            <a:r>
              <a:rPr lang="ru-RU" dirty="0" smtClean="0">
                <a:solidFill>
                  <a:schemeClr val="bg1"/>
                </a:solidFill>
              </a:rPr>
              <a:t>данных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введя </a:t>
            </a:r>
            <a:r>
              <a:rPr lang="ru-RU" dirty="0">
                <a:solidFill>
                  <a:schemeClr val="bg1"/>
                </a:solidFill>
              </a:rPr>
              <a:t>термины </a:t>
            </a:r>
            <a:r>
              <a:rPr lang="ru-RU" dirty="0" err="1">
                <a:solidFill>
                  <a:schemeClr val="bg1"/>
                </a:solidFill>
              </a:rPr>
              <a:t>мезосидерит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лодранит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энстатит</a:t>
            </a:r>
            <a:r>
              <a:rPr lang="ru-RU" dirty="0">
                <a:solidFill>
                  <a:schemeClr val="bg1"/>
                </a:solidFill>
              </a:rPr>
              <a:t>-хондрит. </a:t>
            </a: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1923 году он опубликовал каталог метеоритов в </a:t>
            </a:r>
            <a:r>
              <a:rPr lang="ru-RU" dirty="0" smtClean="0">
                <a:solidFill>
                  <a:schemeClr val="bg1"/>
                </a:solidFill>
              </a:rPr>
              <a:t>музее естествознания (Лондон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1" name="Управляющая кнопка: назад 10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5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12156"/>
              </p:ext>
            </p:extLst>
          </p:nvPr>
        </p:nvGraphicFramePr>
        <p:xfrm>
          <a:off x="371414" y="807521"/>
          <a:ext cx="10696389" cy="514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277">
                  <a:extLst>
                    <a:ext uri="{9D8B030D-6E8A-4147-A177-3AD203B41FA5}">
                      <a16:colId xmlns:a16="http://schemas.microsoft.com/office/drawing/2014/main" val="1685957697"/>
                    </a:ext>
                  </a:extLst>
                </a:gridCol>
                <a:gridCol w="2139277">
                  <a:extLst>
                    <a:ext uri="{9D8B030D-6E8A-4147-A177-3AD203B41FA5}">
                      <a16:colId xmlns:a16="http://schemas.microsoft.com/office/drawing/2014/main" val="3457158020"/>
                    </a:ext>
                  </a:extLst>
                </a:gridCol>
                <a:gridCol w="2663584">
                  <a:extLst>
                    <a:ext uri="{9D8B030D-6E8A-4147-A177-3AD203B41FA5}">
                      <a16:colId xmlns:a16="http://schemas.microsoft.com/office/drawing/2014/main" val="485713624"/>
                    </a:ext>
                  </a:extLst>
                </a:gridCol>
                <a:gridCol w="2246439">
                  <a:extLst>
                    <a:ext uri="{9D8B030D-6E8A-4147-A177-3AD203B41FA5}">
                      <a16:colId xmlns:a16="http://schemas.microsoft.com/office/drawing/2014/main" val="2360410641"/>
                    </a:ext>
                  </a:extLst>
                </a:gridCol>
                <a:gridCol w="1507812">
                  <a:extLst>
                    <a:ext uri="{9D8B030D-6E8A-4147-A177-3AD203B41FA5}">
                      <a16:colId xmlns:a16="http://schemas.microsoft.com/office/drawing/2014/main" val="2303689117"/>
                    </a:ext>
                  </a:extLst>
                </a:gridCol>
              </a:tblGrid>
              <a:tr h="44974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Группа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Подгруппа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Где образовались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Обнаружено в %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Состав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40785"/>
                  </a:ext>
                </a:extLst>
              </a:tr>
              <a:tr h="8871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Каменные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Хондриты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Выкристаллизовались</a:t>
                      </a:r>
                      <a:r>
                        <a:rPr lang="ru-RU" sz="1400" baseline="0" dirty="0" smtClean="0"/>
                        <a:t> </a:t>
                      </a:r>
                      <a:r>
                        <a:rPr lang="ru-RU" sz="1400" dirty="0" smtClean="0"/>
                        <a:t>в первичной </a:t>
                      </a:r>
                      <a:r>
                        <a:rPr lang="ru-RU" sz="1400" dirty="0" err="1" smtClean="0"/>
                        <a:t>досолнечной</a:t>
                      </a:r>
                      <a:r>
                        <a:rPr lang="ru-RU" sz="1400" dirty="0" smtClean="0"/>
                        <a:t> туманности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ru-RU" sz="1400" dirty="0" smtClean="0"/>
                        <a:t>85</a:t>
                      </a:r>
                      <a:r>
                        <a:rPr lang="en-US" sz="1400" dirty="0" smtClean="0"/>
                        <a:t>,7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Напоминают</a:t>
                      </a:r>
                      <a:r>
                        <a:rPr lang="ru-RU" sz="1400" baseline="0" dirty="0" smtClean="0"/>
                        <a:t> состав Солнца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30196"/>
                  </a:ext>
                </a:extLst>
              </a:tr>
              <a:tr h="8871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Каменные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Ахондриты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Астероид Веста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ru-RU" sz="1400" baseline="0" dirty="0" smtClean="0"/>
                        <a:t>Марс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ru-RU" sz="1400" baseline="0" dirty="0" smtClean="0"/>
                        <a:t>Луна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ru-RU" sz="1400" dirty="0" smtClean="0"/>
                        <a:t>8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Породы вулканического типа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45665"/>
                  </a:ext>
                </a:extLst>
              </a:tr>
              <a:tr h="8871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Железные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/>
                        <a:t>Октаэдриты</a:t>
                      </a:r>
                      <a:r>
                        <a:rPr lang="ru-RU" sz="1400" dirty="0" smtClean="0"/>
                        <a:t> 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ru-RU" sz="1400" dirty="0" err="1" smtClean="0"/>
                        <a:t>Гексаэдриты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ru-RU" sz="1400" dirty="0" smtClean="0"/>
                        <a:t>Атакситы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 глубине ядра дифференцированных астероидов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ru-RU" sz="1400" dirty="0" smtClean="0"/>
                        <a:t>3</a:t>
                      </a:r>
                      <a:r>
                        <a:rPr lang="en-US" sz="1400" dirty="0" smtClean="0"/>
                        <a:t>,</a:t>
                      </a:r>
                      <a:r>
                        <a:rPr lang="ru-RU" sz="1400" dirty="0" smtClean="0"/>
                        <a:t>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Железо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ru-RU" sz="1400" baseline="0" dirty="0" smtClean="0"/>
                        <a:t>никель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365201"/>
                  </a:ext>
                </a:extLst>
              </a:tr>
              <a:tr h="114592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Железокаменные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Палласиты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На</a:t>
                      </a:r>
                      <a:r>
                        <a:rPr lang="ru-RU" sz="1400" baseline="0" dirty="0" smtClean="0"/>
                        <a:t> внутреннем покрытии ядра дифференцированных астероидов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Оливин</a:t>
                      </a:r>
                      <a:r>
                        <a:rPr lang="en-US" sz="1400" dirty="0" smtClean="0"/>
                        <a:t>, </a:t>
                      </a:r>
                      <a:r>
                        <a:rPr lang="ru-RU" sz="1400" dirty="0" smtClean="0"/>
                        <a:t>никелиновое железо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66925"/>
                  </a:ext>
                </a:extLst>
              </a:tr>
              <a:tr h="88716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Железокаменные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/>
                        <a:t>Мезосидериты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Веста</a:t>
                      </a:r>
                      <a:r>
                        <a:rPr lang="ru-RU" sz="1400" baseline="0" dirty="0" smtClean="0"/>
                        <a:t> 4</a:t>
                      </a:r>
                      <a:endParaRPr lang="ru-RU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/>
                        <a:t>Пироксин</a:t>
                      </a:r>
                      <a:r>
                        <a:rPr lang="ru-RU" sz="1400" dirty="0" smtClean="0"/>
                        <a:t>, плагиоклаз</a:t>
                      </a:r>
                      <a:r>
                        <a:rPr lang="en-US" sz="1400" dirty="0" smtClean="0"/>
                        <a:t>,</a:t>
                      </a:r>
                      <a:r>
                        <a:rPr lang="ru-RU" sz="1400" dirty="0" smtClean="0"/>
                        <a:t>оливин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076331"/>
                  </a:ext>
                </a:extLst>
              </a:tr>
            </a:tbl>
          </a:graphicData>
        </a:graphic>
      </p:graphicFrame>
      <p:sp>
        <p:nvSpPr>
          <p:cNvPr id="3" name="Управляющая кнопка: назад 2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5632" y="5270591"/>
            <a:ext cx="8780882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Хондриты - это </a:t>
            </a:r>
            <a:r>
              <a:rPr lang="ru-RU" dirty="0">
                <a:solidFill>
                  <a:schemeClr val="bg1"/>
                </a:solidFill>
              </a:rPr>
              <a:t>самая распространенная группа метеоритов. По химическому составу хондриты напоминают Солнце, если исключить все летучие элементы, а также гелий и водород.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056476" y="-37403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Каменные. Хондриты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632" y="4342115"/>
            <a:ext cx="3321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000" dirty="0" smtClean="0">
                <a:solidFill>
                  <a:schemeClr val="bg1"/>
                </a:solidFill>
              </a:rPr>
              <a:t>Обыкновенные хондриты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4172" y="4342115"/>
            <a:ext cx="3706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Каменноугольные </a:t>
            </a:r>
            <a:r>
              <a:rPr lang="ru-RU" sz="2000" dirty="0" smtClean="0">
                <a:solidFill>
                  <a:schemeClr val="bg1"/>
                </a:solidFill>
              </a:rPr>
              <a:t>хондриты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6" y="1947553"/>
            <a:ext cx="3288480" cy="2466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28" y="1947553"/>
            <a:ext cx="2953765" cy="2215324"/>
          </a:xfrm>
          <a:prstGeom prst="rect">
            <a:avLst/>
          </a:prstGeom>
        </p:spPr>
      </p:pic>
      <p:sp>
        <p:nvSpPr>
          <p:cNvPr id="9" name="Управляющая кнопка: назад 8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далее 9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5572" y="5475870"/>
            <a:ext cx="8310932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Ахондриты - каменные метеориты без округлых включений - </a:t>
            </a:r>
            <a:r>
              <a:rPr lang="ru-RU" dirty="0" err="1">
                <a:solidFill>
                  <a:schemeClr val="bg1"/>
                </a:solidFill>
              </a:rPr>
              <a:t>хондр</a:t>
            </a:r>
            <a:r>
              <a:rPr lang="ru-RU" dirty="0">
                <a:solidFill>
                  <a:schemeClr val="bg1"/>
                </a:solidFill>
              </a:rPr>
              <a:t>. По составу и структуре близки земным базальтам. хондриты являются довольно распространенным типом метеоритов. 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960713" y="-30450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Каменные. Ахондриты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5" y="1505894"/>
            <a:ext cx="4282679" cy="32120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572" y="4631609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000" dirty="0">
                <a:solidFill>
                  <a:schemeClr val="bg1"/>
                </a:solidFill>
              </a:rPr>
              <a:t>Ахондрит </a:t>
            </a:r>
            <a:r>
              <a:rPr lang="en-US" sz="2000" dirty="0" smtClean="0">
                <a:solidFill>
                  <a:schemeClr val="bg1"/>
                </a:solidFill>
              </a:rPr>
              <a:t>HED - </a:t>
            </a:r>
            <a:r>
              <a:rPr lang="ru-RU" sz="2000" dirty="0" smtClean="0">
                <a:solidFill>
                  <a:schemeClr val="bg1"/>
                </a:solidFill>
              </a:rPr>
              <a:t>типа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10" y="1505894"/>
            <a:ext cx="4282679" cy="32120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71483" y="463160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ru-RU" sz="2000" dirty="0">
                <a:solidFill>
                  <a:schemeClr val="bg1"/>
                </a:solidFill>
              </a:rPr>
              <a:t>Ахондрит </a:t>
            </a:r>
            <a:r>
              <a:rPr lang="en-US" sz="2000" dirty="0" smtClean="0">
                <a:solidFill>
                  <a:schemeClr val="bg1"/>
                </a:solidFill>
              </a:rPr>
              <a:t>LUN - </a:t>
            </a:r>
            <a:r>
              <a:rPr lang="ru-RU" sz="2000" dirty="0" smtClean="0">
                <a:solidFill>
                  <a:schemeClr val="bg1"/>
                </a:solidFill>
              </a:rPr>
              <a:t>типа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0" name="Управляющая кнопка: назад 9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далее 10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4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6531" y="4637761"/>
            <a:ext cx="2863968" cy="930418"/>
          </a:xfrm>
        </p:spPr>
        <p:txBody>
          <a:bodyPr>
            <a:normAutofit/>
          </a:bodyPr>
          <a:lstStyle/>
          <a:p>
            <a:pPr marL="0" indent="0">
              <a:spcBef>
                <a:spcPts val="16000"/>
              </a:spcBef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Октаэдриты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2" y="2240762"/>
            <a:ext cx="3293960" cy="2474282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7959281" y="4580852"/>
            <a:ext cx="3183460" cy="104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0"/>
              </a:spcBef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Гексаэдриты</a:t>
            </a: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462959" y="4584455"/>
            <a:ext cx="2763862" cy="76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0"/>
              </a:spcBef>
              <a:buNone/>
            </a:pPr>
            <a:r>
              <a:rPr lang="ru-RU" sz="2000" dirty="0" err="1" smtClean="0">
                <a:solidFill>
                  <a:schemeClr val="bg1"/>
                </a:solidFill>
              </a:rPr>
              <a:t>Атафкситы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44" y="2489650"/>
            <a:ext cx="3450781" cy="197650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48" y="2334663"/>
            <a:ext cx="3303801" cy="2286478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960713" y="-30450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Железные</a:t>
            </a:r>
          </a:p>
        </p:txBody>
      </p:sp>
      <p:sp>
        <p:nvSpPr>
          <p:cNvPr id="13" name="Управляющая кнопка: назад 12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правляющая кнопка: далее 14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724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26921" y="4606822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Палласиты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9235" y="4606822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Мезосидериты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08" y="1763679"/>
            <a:ext cx="3301268" cy="270704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02" y="1356806"/>
            <a:ext cx="4830685" cy="3520786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960713" y="-304501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Железокаменные</a:t>
            </a:r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далее 10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9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52712" y="-92596"/>
            <a:ext cx="1024136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Рекомендации по самостоятельной проверке, является ли камень метеоритом</a:t>
            </a:r>
            <a:endParaRPr lang="ru-RU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0768" y="2266606"/>
            <a:ext cx="50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Оценить </a:t>
            </a:r>
            <a:r>
              <a:rPr lang="ru-RU" dirty="0">
                <a:solidFill>
                  <a:schemeClr val="bg1"/>
                </a:solidFill>
              </a:rPr>
              <a:t>цвет камня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6330"/>
          <a:stretch/>
        </p:blipFill>
        <p:spPr>
          <a:xfrm>
            <a:off x="892930" y="3377656"/>
            <a:ext cx="3600480" cy="25294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887010" y="2266606"/>
            <a:ext cx="504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ru-RU" dirty="0" smtClean="0">
                <a:solidFill>
                  <a:schemeClr val="bg1"/>
                </a:solidFill>
              </a:rPr>
              <a:t>Убедитесь</a:t>
            </a:r>
            <a:r>
              <a:rPr lang="ru-RU" dirty="0">
                <a:solidFill>
                  <a:schemeClr val="bg1"/>
                </a:solidFill>
              </a:rPr>
              <a:t>, что камень имеет неправильную форму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5873"/>
          <a:stretch/>
        </p:blipFill>
        <p:spPr>
          <a:xfrm>
            <a:off x="5773392" y="3377657"/>
            <a:ext cx="3583011" cy="25294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Управляющая кнопка: назад 8">
            <a:hlinkClick r:id="" action="ppaction://hlinkshowjump?jump=previousslide" highlightClick="1"/>
          </p:cNvPr>
          <p:cNvSpPr/>
          <p:nvPr/>
        </p:nvSpPr>
        <p:spPr>
          <a:xfrm>
            <a:off x="11376212" y="5074023"/>
            <a:ext cx="779929" cy="744069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далее 11">
            <a:hlinkClick r:id="" action="ppaction://hlinkshowjump?jump=nextslide" highlightClick="1"/>
          </p:cNvPr>
          <p:cNvSpPr/>
          <p:nvPr/>
        </p:nvSpPr>
        <p:spPr>
          <a:xfrm>
            <a:off x="11376211" y="5916705"/>
            <a:ext cx="779929" cy="744069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06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Другая 1">
      <a:dk1>
        <a:sysClr val="windowText" lastClr="000000"/>
      </a:dk1>
      <a:lt1>
        <a:sysClr val="window" lastClr="FFFFFF"/>
      </a:lt1>
      <a:dk2>
        <a:srgbClr val="1B1E3D"/>
      </a:dk2>
      <a:lt2>
        <a:srgbClr val="ACCBF9"/>
      </a:lt2>
      <a:accent1>
        <a:srgbClr val="1B1E3D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7030A0"/>
      </a:hlink>
      <a:folHlink>
        <a:srgbClr val="7030A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526</TotalTime>
  <Words>442</Words>
  <Application>Microsoft Office PowerPoint</Application>
  <PresentationFormat>Широкоэкранный</PresentationFormat>
  <Paragraphs>113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 2</vt:lpstr>
      <vt:lpstr>View</vt:lpstr>
      <vt:lpstr>Метеориты </vt:lpstr>
      <vt:lpstr>Метеориты</vt:lpstr>
      <vt:lpstr>Современная классификация метеоритов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Метеориты </dc:title>
  <dc:creator>Артём Логунов</dc:creator>
  <cp:lastModifiedBy>Артём Логунов</cp:lastModifiedBy>
  <cp:revision>62</cp:revision>
  <dcterms:created xsi:type="dcterms:W3CDTF">2020-11-23T19:59:23Z</dcterms:created>
  <dcterms:modified xsi:type="dcterms:W3CDTF">2020-11-28T14:53:21Z</dcterms:modified>
</cp:coreProperties>
</file>